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课题导入：展示肥皂泡图片或视频，激发学生兴趣，引出课题。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精读第4段（重点）：排比句朗读指导，分析描写角度。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精读第5段：重点讨论想象的意义，情感升华。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朗读指导：教师先示范，再分步骤指导学生朗读。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比较句子：引导学生说出细腻描写的好处，鼓励用「因为……所以……」表达。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找动词：先圈后写，强化动作描写意识。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仿写：强调从多角度描写，写完自读一遍检查。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拓展：可以播放《纸船》朗诵录音，增强文学体验。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检测答案：1.冰心/谢婉莹/儿童 2.A 3.四个/强调排比 4.蘸放吹提摇散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板书：请一位同学到黑板写关键词，全班验证是否正确。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主题升华：教师深情朗读，鼓励学生记录自己的童年美好瞬间。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学习目标：逐一解读三个目标，学生齐读后粘贴到课本扉页。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布置作业：逐项说明，确保学生清楚必做和选做的区别。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走近作者：重点介绍冰心的儿童文学贡献，可展示她的照片。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初读：给5分钟自读时间，然后请3-4名同学分享整体感知。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生字词：逐个展示，带读3遍，重点指导「黏」「薄」的写法。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生字词二：多音字和词语解释，结合课文语境理解。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脉络：请学生对照课本确认划分，教师板书脉络图。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精读第2段：重点抓材料和比例，感受作者认真的态度。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精读第3段：重点分析动词序列，可让学生上台表演动作。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5E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256032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</a:rPr>
              <a:t>《吹肥皂泡》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463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CCFFCC"/>
                </a:solidFill>
              </a:rPr>
              <a:t>三年级语文下册 第19课  ·  作者：冰心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834640"/>
            <a:ext cx="5303520" cy="347472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92608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课前思考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42900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✦ 你吹过肥皂泡吗？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20624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✦ 肥皂泡是什么颜色的？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98348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✦ 吹泡泡时你有什么感觉？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834640"/>
            <a:ext cx="5303520" cy="347472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292608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本课学习内容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0" y="342900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📖 认识本课生字词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420624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🎵 有感情地朗读课文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498348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✏️ 品味细腻描写语言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0" y="576072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💭 感受童年美好情感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精读 · 泡泡的样子（第4段）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128016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44752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"那轻轻的一个个的泡儿，是那么圆，那么轻，那么薄，那么玲珑……"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8346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🎨 作者从哪些角度描写泡泡？（形状 / 颜色 / 质感）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5760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找出表示颜色的词：五色的浮光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48056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三个「那么」有什么效果？（排比 / 强调 / 情感递进）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教学提示：重点段落：引导学生反复朗读，感受排比句的韵律美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精读 · 作者的想象（第5段）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128016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44752"/>
            <a:ext cx="10972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"那泡儿飞得又高又稳……轻轻地飞越——"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8346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💭 作者想象泡泡飞到了哪里？带走了什么？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5760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💭 为什么要加入想象？（表达美好愿望、童真情感升华）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48056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🗣️ 如果你是那个泡泡，你想飞到哪里？带去什么？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教学提示：开放性问题：鼓励学生大胆发言，保护童真想象力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朗读指导 · 第4-5段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463040"/>
            <a:ext cx="11430000" cy="105156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6B3A"/>
                </a:solidFill>
              </a:rPr>
              <a:t>🎵 语速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155448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放慢——感受轻盈飘逸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651760"/>
            <a:ext cx="11430000" cy="105156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74320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6B3A"/>
                </a:solidFill>
              </a:rPr>
              <a:t>🎵 语气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26080" y="274320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轻柔、陶醉、充满想象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840480"/>
            <a:ext cx="11430000" cy="105156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93192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6B3A"/>
                </a:solidFill>
              </a:rPr>
              <a:t>🎵 重音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6080" y="393192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「那么圆」「那么轻」「那么薄」三处加重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5029200"/>
            <a:ext cx="11430000" cy="105156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512064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1A6B3A"/>
                </a:solidFill>
              </a:rPr>
              <a:t>🎵 停顿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26080" y="5120640"/>
            <a:ext cx="8686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省略号处有想象空间的停顿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教学提示：全班齐读 → 小组读 → 个人展示读，层层递进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比较句子 · 感受写法之美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417320"/>
            <a:ext cx="11430000" cy="192024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08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【普通写法】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6596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泡泡是圆的，颜色很好看，在阳光下有光泽。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3520440"/>
            <a:ext cx="11430000" cy="192024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361188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【冰心写法】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06908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那轻轻的一个个的泡儿，是那么圆，那么轻，那么薄，那么玲珑，那五色的浮光，在那轻柔的颜色里荡漾……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7150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E82E00"/>
                </a:solidFill>
              </a:rPr>
              <a:t>✏️ 你更喜欢哪一种写法？冰心的写法好在哪里？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找动词 · 积累语言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41732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回到第3段，圈出所有描写动作的词语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24028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📝 动词小结：蘸 · 放 · 吹 · 提 · 摇 · 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0632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✏️ 仿写练习：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88620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   用上动词，写一写你做某件事的过程（洗碗/画画/叠纸飞机）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70916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   例：我轻轻地_____，慢慢地_____，然后_____……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教学提示：动词积累是本课重点语言目标，仿写完成后请2-3名同学分享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段落仿写练习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822960"/>
          </a:xfrm>
          <a:prstGeom prst="rect">
            <a:avLst/>
          </a:prstGeom>
          <a:solidFill>
            <a:srgbClr val="F7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>
                <a:solidFill>
                  <a:srgbClr val="222222"/>
                </a:solidFill>
              </a:rPr>
              <a:t>✏️ 仿照第4段，描写你喜欢的一个事物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331720"/>
            <a:ext cx="11430000" cy="105156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423160"/>
            <a:ext cx="2743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6B3A"/>
                </a:solidFill>
              </a:rPr>
              <a:t>句式模板：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346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那______的______，是那么______，那么______，那么______……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566160"/>
            <a:ext cx="113385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💡 可以写：气球、雪花、树叶、蒲公英……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51960"/>
            <a:ext cx="113385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💡 从形状、颜色、质感三个角度描写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937760"/>
            <a:ext cx="113385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💡 试着用「那么……那么……那么……」的排比句式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教学提示：给5分钟写作时间，完成后请3名同学朗读分享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拓展阅读 · 冰心《纸船》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128016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109728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"我从不肯妄弃了一张纸，总是留着，留着，叠成一只只很小的船儿……"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8346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《纸船》和《吹肥皂泡》有什么共同点？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5760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💭 冰心笔下的童年游戏，为什么总是那么美好？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48056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🗣️ 你有没有这样珍视的童年游戏或物品？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教学提示：拓展阅读帮助学生感受冰心一贯的写作风格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课堂检测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417320"/>
            <a:ext cx="11430000" cy="100584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0876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1. 课文作者是（　　），原名（　　），是著名的（　　）文学家。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606040"/>
            <a:ext cx="11430000" cy="100584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69748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2. 「薄」字在「薄薄的」中读（　　） A. báo  B. bó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3794760"/>
            <a:ext cx="11430000" cy="100584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88620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3. 课文第4段用了（　）个「那么」，这样写的好处是：______。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983480"/>
            <a:ext cx="11430000" cy="100584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5074920"/>
            <a:ext cx="109728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4. 作者吹泡泡的动作描写用到了哪些词？请写出3个：______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教学提示：5分钟独立完成，然后同桌互批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板书总结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5120640"/>
          </a:xfrm>
          <a:prstGeom prst="rect">
            <a:avLst/>
          </a:prstGeom>
          <a:solidFill>
            <a:srgbClr val="F0FF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0" y="1508760"/>
            <a:ext cx="4114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1A6B3A"/>
                </a:solidFill>
              </a:rPr>
              <a:t>《吹肥皂泡》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3474720" cy="33832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774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A6B3A"/>
                </a:solidFill>
              </a:rPr>
              <a:t>第一部分
第1-2段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154680"/>
            <a:ext cx="3108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>
                <a:solidFill>
                  <a:srgbClr val="222222"/>
                </a:solidFill>
              </a:rPr>
              <a:t>做泡泡水
（材料·配方）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286000"/>
            <a:ext cx="3474720" cy="33832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0" y="23774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A6B3A"/>
                </a:solidFill>
              </a:rPr>
              <a:t>第二部分
第3段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0" y="3154680"/>
            <a:ext cx="3108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>
                <a:solidFill>
                  <a:srgbClr val="222222"/>
                </a:solidFill>
              </a:rPr>
              <a:t>吹泡泡
（动作·技巧）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046720" y="2286000"/>
            <a:ext cx="3474720" cy="338328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0" y="2377440"/>
            <a:ext cx="31089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A6B3A"/>
                </a:solidFill>
              </a:rPr>
              <a:t>第三部分
第4-5段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3154680"/>
            <a:ext cx="31089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>
                <a:solidFill>
                  <a:srgbClr val="222222"/>
                </a:solidFill>
              </a:rPr>
              <a:t>看泡泡·想象
（描写·情感）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589788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E82E00"/>
                </a:solidFill>
              </a:rPr>
              <a:t>主题：用心感受，童年的美好无处不在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主题升华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320040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1078992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1A6B3A"/>
                </a:solidFill>
              </a:rPr>
              <a:t>"童年，是一段充满美好与想象的时光。
哪怕是一个小小的肥皂泡，
用心感受，也能飞向整个世界。"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754880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22222"/>
                </a:solidFill>
              </a:rPr>
              <a:t>✦ 冰心用文字留住了童年的美好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440680"/>
            <a:ext cx="11430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22222"/>
                </a:solidFill>
              </a:rPr>
              <a:t>✦ 你也可以用笔，记录属于你的美好瞬间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学习目标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63040"/>
            <a:ext cx="11247120" cy="137160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10789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🎯 目标一（知识与能力）：认识本课生字，正确读写词语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17520"/>
            <a:ext cx="11247120" cy="137160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10789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🎯 目标二（过程与方法）：有感情地朗读课文，背诵第4自然段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572000"/>
            <a:ext cx="11247120" cy="137160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663440"/>
            <a:ext cx="10789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🎯 目标三（情感态度）：感受冰心笔下童年的美好，体会细腻描写的魅力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教学提示：教师说明三个目标的含义，让学生明确本节课学什么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课后作业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417320"/>
            <a:ext cx="11430000" cy="868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08760"/>
            <a:ext cx="2011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📚 必做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1508760"/>
            <a:ext cx="8869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朗读课文，背诵第4自然段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423160"/>
            <a:ext cx="11430000" cy="8686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514600"/>
            <a:ext cx="2011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✏️ 必做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2514600"/>
            <a:ext cx="8869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完成课后生字词抄写，各2遍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429000"/>
            <a:ext cx="11430000" cy="868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520440"/>
            <a:ext cx="2011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🎨 选做A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3520440"/>
            <a:ext cx="8869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回家吹肥皂泡，写3-5句话描述你看到的泡泡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434840"/>
            <a:ext cx="11430000" cy="8686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526280"/>
            <a:ext cx="2011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📖 选做B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4526280"/>
            <a:ext cx="8869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阅读冰心《繁星》节选，摘录一句你喜欢的话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5440680"/>
            <a:ext cx="11430000" cy="868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5532120"/>
            <a:ext cx="2011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🌟 挑战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5532120"/>
            <a:ext cx="88696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仿写第4段，描写你喜欢的一个事物（不少于50字）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教学提示：下节课前，请同学分享仿写作品！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走近作者 · 冰心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5577840" cy="52120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46304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作家生平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原名：谢婉莹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83464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生卒：1900 — 1999年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65760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身份：现代著名作家、儿童文学家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48056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代表作：《繁星》《春水》《寄小读者》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371600"/>
            <a:ext cx="5577840" cy="52120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46304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写作特点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201168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▶ 语言细腻温柔，充满童真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92240" y="283464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▶ 擅长描写儿童生活与情感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365760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▶「母爱·童真·自然」三大主题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4480560"/>
            <a:ext cx="51206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▶ 被誉为「世纪老人」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初读课文 · 整体感知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📖 自由朗读全文，读准字音，读通句子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24028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🤔 思考：课文围绕「吹肥皂泡」写了哪几件事？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01752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✏️ 用一句话说说每件事的主要内容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4206240"/>
            <a:ext cx="11430000" cy="219456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42976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6B3A"/>
                </a:solidFill>
              </a:rPr>
              <a:t>📝 课文脉络：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800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22222"/>
                </a:solidFill>
              </a:rPr>
              <a:t>怎么做泡泡水  →  怎么吹泡泡  →  泡泡的样子  →  作者的想象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教学提示：先让学生自读，再引导汇报，最后教师板书脉络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生字词学习（一）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3566160" cy="2011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463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480" y="1508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gān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057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甘油、甜甘</a:t>
            </a:r>
          </a:p>
        </p:txBody>
      </p:sp>
      <p:sp>
        <p:nvSpPr>
          <p:cNvPr id="8" name="Rectangle 7"/>
          <p:cNvSpPr/>
          <p:nvPr/>
        </p:nvSpPr>
        <p:spPr>
          <a:xfrm>
            <a:off x="4297680" y="1371600"/>
            <a:ext cx="3566160" cy="2011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434840" y="1463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1508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zào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2057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肥皂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1371600"/>
            <a:ext cx="3566160" cy="201168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366760" y="1463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18320" y="1508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bàn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18320" y="2057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搅拌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657600"/>
            <a:ext cx="3566160" cy="20116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3749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3794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nián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343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黏稠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0" y="3657600"/>
            <a:ext cx="3566160" cy="20116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434840" y="3749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3794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báo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4343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薄薄的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29600" y="3657600"/>
            <a:ext cx="3566160" cy="201168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366760" y="3749040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1A6B3A"/>
                </a:solidFill>
              </a:rPr>
              <a:t>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18320" y="3794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E82E00"/>
                </a:solidFill>
              </a:rPr>
              <a:t>chuī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418320" y="434340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22222"/>
                </a:solidFill>
              </a:rPr>
              <a:t>吹气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教学提示：生字要求：会认、会写、会组词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生字词学习（二）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417320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【多音字】薄：báo（薄薄的）/ bó（薄雾）/ bò（薄荷）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67128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【近义词】仔细—认真    精致—精巧    轻柔—温柔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916936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【词语解释】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66744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   ◆ 甘油：一种黏稠液体，加入泡泡水使泡泡更结实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416552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   ◆ 五色的浮光：肥皂泡在光线下呈现的彩虹般颜色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166359"/>
            <a:ext cx="11338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222222"/>
                </a:solidFill>
              </a:rPr>
              <a:t>   ◆ 玲珑：形容小而精巧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教学提示：重点词语请学生当堂练习造句，多音字要多读几遍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理清课文脉络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417320"/>
            <a:ext cx="11430000" cy="146304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08760"/>
            <a:ext cx="4114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1A6B3A"/>
                </a:solidFill>
              </a:rPr>
              <a:t>第一部分（第1-2段）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057400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材料与配方——怎么做泡泡水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3063240"/>
            <a:ext cx="11430000" cy="1463040"/>
          </a:xfrm>
          <a:prstGeom prst="rect">
            <a:avLst/>
          </a:prstGeom>
          <a:solidFill>
            <a:srgbClr val="CFE2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3154680"/>
            <a:ext cx="4114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1A6B3A"/>
                </a:solidFill>
              </a:rPr>
              <a:t>第二部分（第3段）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703320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技巧与过程——怎么吹泡泡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709160"/>
            <a:ext cx="11430000" cy="146304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4800600"/>
            <a:ext cx="4114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1A6B3A"/>
                </a:solidFill>
              </a:rPr>
              <a:t>第三部分（第4-5段）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349240"/>
            <a:ext cx="10515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222222"/>
                </a:solidFill>
              </a:rPr>
              <a:t>美丽与想象——泡泡的样子和联想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精读 · 怎么做泡泡水（第2段）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1280160"/>
          </a:xfrm>
          <a:prstGeom prst="rect">
            <a:avLst/>
          </a:prstGeom>
          <a:solidFill>
            <a:srgbClr val="FFD1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10972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222222"/>
                </a:solidFill>
              </a:rPr>
              <a:t>"用甘油和水搅拌，加上一点点洗衣粉或肥皂……"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8346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找一找：做泡泡水需要哪些材料？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5760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作者为什么要写配方比例？（体现认真、热爱）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48056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✏️ 从这段文字，你感受到作者对这件事的什么态度？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教学提示：引导学生抓住「一点点」「仔细」等词体会认真态度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6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</a:rPr>
              <a:t>精读 · 怎么吹泡泡（第3段）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371600"/>
            <a:ext cx="11430000" cy="777240"/>
          </a:xfrm>
          <a:prstGeom prst="rect">
            <a:avLst/>
          </a:prstGeom>
          <a:solidFill>
            <a:srgbClr val="D4ED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444752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A6B3A"/>
                </a:solidFill>
              </a:rPr>
              <a:t>关键动词：  蘸 · 放 · 吹 · 提 · 摇 · 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33172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圈出描写吹泡泡动作的所有词语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5468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🔍 这些动词的顺序能不能换？为什么？（动作有先后逻辑）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977640"/>
            <a:ext cx="11338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>
                <a:solidFill>
                  <a:srgbClr val="222222"/>
                </a:solidFill>
              </a:rPr>
              <a:t>🎭 试着做动作，边读边演一演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336792"/>
            <a:ext cx="1188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66"/>
                </a:solidFill>
              </a:rPr>
              <a:t>📌 教学提示：教师示范朗读，语速要慢，配合肢体动作效果更好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